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1"/>
  </p:notesMasterIdLst>
  <p:sldIdLst>
    <p:sldId id="257" r:id="rId2"/>
    <p:sldId id="1012" r:id="rId3"/>
    <p:sldId id="1027" r:id="rId4"/>
    <p:sldId id="1054" r:id="rId5"/>
    <p:sldId id="1053" r:id="rId6"/>
    <p:sldId id="1055" r:id="rId7"/>
    <p:sldId id="1038" r:id="rId8"/>
    <p:sldId id="1052" r:id="rId9"/>
    <p:sldId id="821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/>
    <p:restoredTop sz="94393"/>
  </p:normalViewPr>
  <p:slideViewPr>
    <p:cSldViewPr snapToObjects="1">
      <p:cViewPr varScale="1">
        <p:scale>
          <a:sx n="106" d="100"/>
          <a:sy n="106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 dirty="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Ketter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22.06.22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22.06.22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hyperlink" Target="mailto:is3-teaching@wiso.uni-koeln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9 – Introduction of RL and Multi-armed Bandits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6/22/22</a:t>
            </a:fld>
            <a:endParaRPr lang="en-US" altLang="de-DE" sz="110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93">
            <a:extLst>
              <a:ext uri="{FF2B5EF4-FFF2-40B4-BE49-F238E27FC236}">
                <a16:creationId xmlns:a16="http://schemas.microsoft.com/office/drawing/2014/main" id="{FF64FCB9-CCFE-235A-9F00-8CF07E2DF657}"/>
              </a:ext>
            </a:extLst>
          </p:cNvPr>
          <p:cNvSpPr/>
          <p:nvPr/>
        </p:nvSpPr>
        <p:spPr>
          <a:xfrm>
            <a:off x="538956" y="2176988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9DE29EE-253A-CE65-A88C-5CD690D7BCA6}"/>
              </a:ext>
            </a:extLst>
          </p:cNvPr>
          <p:cNvSpPr txBox="1"/>
          <p:nvPr/>
        </p:nvSpPr>
        <p:spPr>
          <a:xfrm>
            <a:off x="889579" y="213851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6" name="TextBox 391">
            <a:extLst>
              <a:ext uri="{FF2B5EF4-FFF2-40B4-BE49-F238E27FC236}">
                <a16:creationId xmlns:a16="http://schemas.microsoft.com/office/drawing/2014/main" id="{5D83A6C1-9AD5-5C77-A53B-70DF681DB247}"/>
              </a:ext>
            </a:extLst>
          </p:cNvPr>
          <p:cNvSpPr txBox="1"/>
          <p:nvPr/>
        </p:nvSpPr>
        <p:spPr>
          <a:xfrm>
            <a:off x="697218" y="324651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3D2C10F-B77C-0B74-5AFC-51681623DDDA}"/>
              </a:ext>
            </a:extLst>
          </p:cNvPr>
          <p:cNvSpPr txBox="1"/>
          <p:nvPr/>
        </p:nvSpPr>
        <p:spPr>
          <a:xfrm>
            <a:off x="1837168" y="2398727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B17233A0-420F-EED8-482D-116CE0F2AE1C}"/>
              </a:ext>
            </a:extLst>
          </p:cNvPr>
          <p:cNvSpPr txBox="1"/>
          <p:nvPr/>
        </p:nvSpPr>
        <p:spPr>
          <a:xfrm>
            <a:off x="1837168" y="3538900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891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1.1: Reinforcement Learning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487488" y="1124744"/>
            <a:ext cx="8928992" cy="366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Which of the following is an application of reinforcement learning? 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i. Topic modeling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Recommendation systems</a:t>
            </a:r>
            <a:endParaRPr lang="en-DE" sz="2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iii. Pattern recognition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iiii.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581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1.1: Reinforcement Learning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487488" y="1124744"/>
            <a:ext cx="8928992" cy="3669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Which of the following is an application of reinforcement learning? 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i. Topic modeling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Recommendation systems</a:t>
            </a:r>
            <a:endParaRPr lang="en-DE" sz="2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iii. Pattern recognition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iiii.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6871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1.2: Reinforcement Learning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AE4CF6-043A-494D-95BC-20DB5A11AA39}"/>
                  </a:ext>
                </a:extLst>
              </p:cNvPr>
              <p:cNvSpPr/>
              <p:nvPr/>
            </p:nvSpPr>
            <p:spPr>
              <a:xfrm>
                <a:off x="1487488" y="1124744"/>
                <a:ext cx="8928992" cy="4038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sz="2400" b="1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Which one is a proper step-size for a stationary reinforcement learning problem?</a:t>
                </a: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	i. Number of iterations</a:t>
                </a: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ii. A constant number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0</m:t>
                    </m:r>
                    <m:r>
                      <a:rPr lang="en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≤</m:t>
                    </m:r>
                    <m:r>
                      <a:rPr lang="en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𝛼</m:t>
                    </m:r>
                    <m:r>
                      <a:rPr lang="en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1</m:t>
                    </m:r>
                  </m:oMath>
                </a14:m>
                <a:endParaRPr lang="en-DE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iii.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1/(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Number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iteration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)^2</m:t>
                    </m:r>
                  </m:oMath>
                </a14:m>
                <a:endParaRPr lang="en-DE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iiii.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1/(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Number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iteration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+2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)</m:t>
                    </m:r>
                  </m:oMath>
                </a14:m>
                <a:endParaRPr lang="en-DE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AE4CF6-043A-494D-95BC-20DB5A11A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124744"/>
                <a:ext cx="8928992" cy="4038926"/>
              </a:xfrm>
              <a:prstGeom prst="rect">
                <a:avLst/>
              </a:prstGeom>
              <a:blipFill>
                <a:blip r:embed="rId2"/>
                <a:stretch>
                  <a:fillRect l="-1136" b="-21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48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1.2: Reinforcement Learning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AE4CF6-043A-494D-95BC-20DB5A11AA39}"/>
                  </a:ext>
                </a:extLst>
              </p:cNvPr>
              <p:cNvSpPr/>
              <p:nvPr/>
            </p:nvSpPr>
            <p:spPr>
              <a:xfrm>
                <a:off x="1487488" y="1124744"/>
                <a:ext cx="8928992" cy="4038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sz="2400" b="1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Which one is a proper step-size for a stationary reinforcement learning problem?</a:t>
                </a: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solidFill>
                      <a:schemeClr val="bg1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	i. Number of iterations</a:t>
                </a: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solidFill>
                      <a:schemeClr val="bg1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ii. A constant number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0</m:t>
                    </m:r>
                    <m:r>
                      <a:rPr lang="en-DE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≤</m:t>
                    </m:r>
                    <m:r>
                      <a:rPr lang="en-DE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𝛼</m:t>
                    </m:r>
                    <m:r>
                      <a:rPr lang="en-DE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≤1</m:t>
                    </m:r>
                  </m:oMath>
                </a14:m>
                <a:endParaRPr lang="en-DE" sz="2400" dirty="0">
                  <a:solidFill>
                    <a:schemeClr val="bg1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solidFill>
                      <a:schemeClr val="bg1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iii.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1/(</m:t>
                    </m:r>
                    <m:r>
                      <m:rPr>
                        <m:nor/>
                      </m:rPr>
                      <a:rPr lang="en-DE" sz="24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Number</m:t>
                    </m:r>
                    <m:r>
                      <m:rPr>
                        <m:nor/>
                      </m:rPr>
                      <a:rPr lang="en-DE" sz="24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DE" sz="24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solidFill>
                          <a:schemeClr val="bg1">
                            <a:lumMod val="75000"/>
                          </a:schemeClr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iteration</m:t>
                    </m:r>
                    <m:r>
                      <a:rPr lang="en-US" sz="2400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)^2</m:t>
                    </m:r>
                  </m:oMath>
                </a14:m>
                <a:endParaRPr lang="en-DE" sz="2400" dirty="0">
                  <a:solidFill>
                    <a:schemeClr val="bg1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DE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	iiii.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1/(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Number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DE" sz="2400" dirty="0">
                        <a:latin typeface="Arial Narrow" panose="020B0604020202020204" pitchFamily="34" charset="0"/>
                        <a:cs typeface="Arial Narrow" panose="020B0604020202020204" pitchFamily="34" charset="0"/>
                      </a:rPr>
                      <m:t>iteration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+2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 Narrow" panose="020B0604020202020204" pitchFamily="34" charset="0"/>
                      </a:rPr>
                      <m:t>)</m:t>
                    </m:r>
                  </m:oMath>
                </a14:m>
                <a:endParaRPr lang="en-DE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AE4CF6-043A-494D-95BC-20DB5A11A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124744"/>
                <a:ext cx="8928992" cy="4038926"/>
              </a:xfrm>
              <a:prstGeom prst="rect">
                <a:avLst/>
              </a:prstGeom>
              <a:blipFill>
                <a:blip r:embed="rId2"/>
                <a:stretch>
                  <a:fillRect l="-1136" b="-21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22A265-C26F-CA4A-ACC9-F78821E0C703}"/>
                  </a:ext>
                </a:extLst>
              </p:cNvPr>
              <p:cNvSpPr/>
              <p:nvPr/>
            </p:nvSpPr>
            <p:spPr>
              <a:xfrm>
                <a:off x="5375920" y="1844824"/>
                <a:ext cx="6096000" cy="1123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Conditions required to assure </a:t>
                </a:r>
                <a:r>
                  <a:rPr lang="en-GB" b="1" dirty="0"/>
                  <a:t>convergence</a:t>
                </a:r>
                <a:r>
                  <a:rPr lang="en-GB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   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22A265-C26F-CA4A-ACC9-F78821E0C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1844824"/>
                <a:ext cx="6096000" cy="1123128"/>
              </a:xfrm>
              <a:prstGeom prst="rect">
                <a:avLst/>
              </a:prstGeom>
              <a:blipFill>
                <a:blip r:embed="rId3"/>
                <a:stretch>
                  <a:fillRect l="-832" t="-52809" b="-115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69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623392" y="3429000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974015" y="2282532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781654" y="3390528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21604" y="2542743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21604" y="368291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46437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en-US" dirty="0"/>
              <a:t>Question 2: A Multi-armed Bandit program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D1F55-E653-4446-B5C4-5356B54EF8B8}"/>
              </a:ext>
            </a:extLst>
          </p:cNvPr>
          <p:cNvSpPr txBox="1"/>
          <p:nvPr/>
        </p:nvSpPr>
        <p:spPr>
          <a:xfrm>
            <a:off x="695400" y="1196752"/>
            <a:ext cx="10729192" cy="477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Create a class of multi-armed bandits containing the following methods:</a:t>
            </a:r>
          </a:p>
          <a:p>
            <a:pPr marL="800100" lvl="1" indent="-342900">
              <a:lnSpc>
                <a:spcPct val="200000"/>
              </a:lnSpc>
              <a:buClr>
                <a:srgbClr val="447A93"/>
              </a:buClr>
              <a:buFont typeface="Wingdings" pitchFamily="2" charset="2"/>
              <a:buChar char="§"/>
            </a:pP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Initial attributes: number of arms, epsilon (Search probability), reward distribution (use a uniform function)</a:t>
            </a:r>
          </a:p>
          <a:p>
            <a:pPr marL="800100" lvl="1" indent="-342900">
              <a:lnSpc>
                <a:spcPct val="200000"/>
              </a:lnSpc>
              <a:buClr>
                <a:srgbClr val="447A93"/>
              </a:buClr>
              <a:buFont typeface="Wingdings" pitchFamily="2" charset="2"/>
              <a:buChar char="§"/>
            </a:pPr>
            <a:r>
              <a:rPr lang="en-US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Action method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(function): take action using an epsilon-greedy approach</a:t>
            </a:r>
          </a:p>
          <a:p>
            <a:pPr marL="800100" lvl="1" indent="-342900">
              <a:lnSpc>
                <a:spcPct val="200000"/>
              </a:lnSpc>
              <a:buClr>
                <a:srgbClr val="447A93"/>
              </a:buClr>
              <a:buFont typeface="Wingdings" pitchFamily="2" charset="2"/>
              <a:buChar char="§"/>
            </a:pPr>
            <a:r>
              <a:rPr lang="en-US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Update method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: updating the action values after each decision</a:t>
            </a:r>
          </a:p>
          <a:p>
            <a:pPr marL="800100" lvl="1" indent="-342900">
              <a:lnSpc>
                <a:spcPct val="200000"/>
              </a:lnSpc>
              <a:buClr>
                <a:srgbClr val="447A93"/>
              </a:buClr>
              <a:buFont typeface="Wingdings" pitchFamily="2" charset="2"/>
              <a:buChar char="§"/>
            </a:pPr>
            <a:r>
              <a:rPr lang="en-US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Run method: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iterating the MAB algorithm</a:t>
            </a:r>
            <a:endParaRPr lang="en-US" sz="24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  <a:buClr>
                <a:srgbClr val="447A93"/>
              </a:buClr>
            </a:pPr>
            <a:r>
              <a:rPr lang="en-US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Note: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you need to keep track the count of each action and the mean reward</a:t>
            </a:r>
          </a:p>
        </p:txBody>
      </p:sp>
    </p:spTree>
    <p:extLst>
      <p:ext uri="{BB962C8B-B14F-4D97-AF65-F5344CB8AC3E}">
        <p14:creationId xmlns:p14="http://schemas.microsoft.com/office/powerpoint/2010/main" val="77446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398</Words>
  <Application>Microsoft Macintosh PowerPoint</Application>
  <PresentationFormat>Widescreen</PresentationFormat>
  <Paragraphs>54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Cambria Math</vt:lpstr>
      <vt:lpstr>Wingdings</vt:lpstr>
      <vt:lpstr>Office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Janik Muires</cp:lastModifiedBy>
  <cp:revision>80</cp:revision>
  <dcterms:created xsi:type="dcterms:W3CDTF">2019-12-26T20:10:50Z</dcterms:created>
  <dcterms:modified xsi:type="dcterms:W3CDTF">2022-06-22T20:02:24Z</dcterms:modified>
</cp:coreProperties>
</file>